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8" r:id="rId6"/>
    <p:sldId id="266" r:id="rId7"/>
    <p:sldId id="261" r:id="rId8"/>
    <p:sldId id="264" r:id="rId9"/>
    <p:sldId id="265" r:id="rId10"/>
    <p:sldId id="271" r:id="rId11"/>
    <p:sldId id="270" r:id="rId12"/>
    <p:sldId id="269" r:id="rId13"/>
    <p:sldId id="267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7"/>
    <p:restoredTop sz="82609"/>
  </p:normalViewPr>
  <p:slideViewPr>
    <p:cSldViewPr snapToGrid="0" snapToObjects="1">
      <p:cViewPr varScale="1">
        <p:scale>
          <a:sx n="80" d="100"/>
          <a:sy n="80" d="100"/>
        </p:scale>
        <p:origin x="11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Mondragon/Desktop/Paper%201%20Data%20Analysi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Mondragon/Desktop/Paper%201%20Data%20Analysi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Chart%20in%20Microsoft%20Office%20PowerPoint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Mondragon/Downloads/Ridership-History-Fall-2015v3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localhost/Users/Mondragon/Desktop/Paper%201%20Data%20Analysi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localhost/Users/Mondragon/Desktop/Paper%201%20Data%20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Windsor Park Demographics </a:t>
            </a:r>
          </a:p>
        </c:rich>
      </c:tx>
      <c:layout>
        <c:manualLayout>
          <c:xMode val="edge"/>
          <c:yMode val="edge"/>
          <c:x val="0.165715838805563"/>
          <c:y val="0.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1"/>
            <c:bubble3D val="0"/>
            <c:explosion val="2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2"/>
            <c:bubble3D val="0"/>
            <c:explosion val="2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Pt>
            <c:idx val="4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2800" b="0" i="0" u="none" strike="noStrike" kern="1200" baseline="0">
                        <a:solidFill>
                          <a:schemeClr val="bg1"/>
                        </a:solidFill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defRPr>
                    </a:pPr>
                    <a:fld id="{0C4C15AA-D48B-EC4D-8585-0EC0E1948BF5}" type="PERCENTAGE">
                      <a:rPr lang="it-IT" baseline="0">
                        <a:solidFill>
                          <a:schemeClr val="bg1"/>
                        </a:solidFill>
                      </a:rPr>
                      <a:pPr>
                        <a:defRPr sz="2800">
                          <a:solidFill>
                            <a:schemeClr val="bg1"/>
                          </a:solidFill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defRPr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800" b="0" i="0" u="none" strike="noStrike" kern="1200" baseline="0">
                      <a:solidFill>
                        <a:schemeClr val="bg1"/>
                      </a:solidFill>
                      <a:latin typeface="Franklin Gothic Medium Cond" charset="0"/>
                      <a:ea typeface="Franklin Gothic Medium Cond" charset="0"/>
                      <a:cs typeface="Franklin Gothic Medium Cond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8BE46764-402B-0041-82A2-B11AF3BEEDB4}" type="PERCENTAGE">
                      <a:rPr lang="pt-BR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fld id="{44D82DB2-BA3E-D547-917D-10C9791CB80B}" type="PERCENTAGE">
                      <a:rPr lang="is-IS">
                        <a:solidFill>
                          <a:schemeClr val="bg1"/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801274285980525"/>
                  <c:y val="0.01523770613578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2"/>
                      </a:solidFill>
                      <a:latin typeface="Franklin Gothic Medium Cond" charset="0"/>
                      <a:ea typeface="Franklin Gothic Medium Cond" charset="0"/>
                      <a:cs typeface="Franklin Gothic Medium Cond" charset="0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800" b="0" i="0" u="none" strike="noStrike" kern="1200" baseline="0">
                    <a:solidFill>
                      <a:schemeClr val="tx2"/>
                    </a:solidFill>
                    <a:latin typeface="Franklin Gothic Medium Cond" charset="0"/>
                    <a:ea typeface="Franklin Gothic Medium Cond" charset="0"/>
                    <a:cs typeface="Franklin Gothic Medium Cond" charset="0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'Demographics '!$A$2:$A$7</c:f>
              <c:strCache>
                <c:ptCount val="6"/>
                <c:pt idx="0">
                  <c:v>  Hispanic or Latino </c:v>
                </c:pt>
                <c:pt idx="1">
                  <c:v>    White alone</c:v>
                </c:pt>
                <c:pt idx="2">
                  <c:v>    Black or African American Alone</c:v>
                </c:pt>
                <c:pt idx="3">
                  <c:v>    American Indian and Alaska Native Alone</c:v>
                </c:pt>
                <c:pt idx="4">
                  <c:v>    Asian Alone</c:v>
                </c:pt>
                <c:pt idx="5">
                  <c:v>    Native Hawaiian and Other Pacific Islander Alone</c:v>
                </c:pt>
              </c:strCache>
            </c:strRef>
          </c:cat>
          <c:val>
            <c:numRef>
              <c:f>'Demographics '!$B$2:$B$7</c:f>
              <c:numCache>
                <c:formatCode>General</c:formatCode>
                <c:ptCount val="6"/>
                <c:pt idx="0">
                  <c:v>13699.0</c:v>
                </c:pt>
                <c:pt idx="1">
                  <c:v>9112.0</c:v>
                </c:pt>
                <c:pt idx="2">
                  <c:v>7310.0</c:v>
                </c:pt>
                <c:pt idx="3">
                  <c:v>64.0</c:v>
                </c:pt>
                <c:pt idx="4">
                  <c:v>580.0</c:v>
                </c:pt>
                <c:pt idx="5">
                  <c:v>0.0</c:v>
                </c:pt>
              </c:numCache>
            </c:numRef>
          </c:val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98778013325257"/>
          <c:y val="0.187017778438073"/>
          <c:w val="0.38494979732563"/>
          <c:h val="0.7628509879661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pPr>
            <a:r>
              <a:rPr lang="en-US" b="1">
                <a:latin typeface="Franklin Gothic Medium Cond" charset="0"/>
                <a:ea typeface="Franklin Gothic Medium Cond" charset="0"/>
                <a:cs typeface="Franklin Gothic Medium Cond" charset="0"/>
              </a:rPr>
              <a:t>Houses Built in Austin Over</a:t>
            </a:r>
            <a:r>
              <a:rPr lang="en-US" b="1" baseline="0">
                <a:latin typeface="Franklin Gothic Medium Cond" charset="0"/>
                <a:ea typeface="Franklin Gothic Medium Cond" charset="0"/>
                <a:cs typeface="Franklin Gothic Medium Cond" charset="0"/>
              </a:rPr>
              <a:t> Time</a:t>
            </a:r>
            <a:endParaRPr lang="en-US" b="1">
              <a:latin typeface="Franklin Gothic Medium Cond" charset="0"/>
              <a:ea typeface="Franklin Gothic Medium Cond" charset="0"/>
              <a:cs typeface="Franklin Gothic Medium Cond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Houses Built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Krungthep" charset="-34"/>
                    <a:ea typeface="Krungthep" charset="-34"/>
                    <a:cs typeface="Krungthep" charset="-34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movingAvg"/>
            <c:period val="2"/>
            <c:dispRSqr val="0"/>
            <c:dispEq val="0"/>
          </c:trendline>
          <c:cat>
            <c:strRef>
              <c:f>Sheet1!$A$2:$A$9</c:f>
              <c:strCache>
                <c:ptCount val="8"/>
                <c:pt idx="0">
                  <c:v>1939 or Earlier</c:v>
                </c:pt>
                <c:pt idx="1">
                  <c:v>1940- 1949</c:v>
                </c:pt>
                <c:pt idx="2">
                  <c:v>1950- 1959</c:v>
                </c:pt>
                <c:pt idx="3">
                  <c:v>1960- 1979</c:v>
                </c:pt>
                <c:pt idx="4">
                  <c:v>1980- 1989</c:v>
                </c:pt>
                <c:pt idx="5">
                  <c:v>1990- 1999</c:v>
                </c:pt>
                <c:pt idx="6">
                  <c:v>2000- 2004</c:v>
                </c:pt>
                <c:pt idx="7">
                  <c:v>2005 or Later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110.0</c:v>
                </c:pt>
                <c:pt idx="1">
                  <c:v>308.0</c:v>
                </c:pt>
                <c:pt idx="2">
                  <c:v>1674.0</c:v>
                </c:pt>
                <c:pt idx="3">
                  <c:v>1298.0</c:v>
                </c:pt>
                <c:pt idx="4">
                  <c:v>1579.0</c:v>
                </c:pt>
                <c:pt idx="5">
                  <c:v>1155.0</c:v>
                </c:pt>
                <c:pt idx="6">
                  <c:v>520.0</c:v>
                </c:pt>
                <c:pt idx="7">
                  <c:v>283.0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87329664"/>
        <c:axId val="387334048"/>
      </c:barChart>
      <c:catAx>
        <c:axId val="387329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pPr>
            <a:endParaRPr lang="en-US"/>
          </a:p>
        </c:txPr>
        <c:crossAx val="387334048"/>
        <c:crosses val="autoZero"/>
        <c:auto val="1"/>
        <c:lblAlgn val="ctr"/>
        <c:lblOffset val="100"/>
        <c:noMultiLvlLbl val="0"/>
      </c:catAx>
      <c:valAx>
        <c:axId val="387334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pPr>
            <a:endParaRPr lang="en-US"/>
          </a:p>
        </c:txPr>
        <c:crossAx val="387329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House</a:t>
            </a:r>
            <a:r>
              <a:rPr lang="en-US" baseline="0"/>
              <a:t>hold Income in Windsor </a:t>
            </a:r>
            <a:r>
              <a:rPr lang="en-US" baseline="0" smtClean="0"/>
              <a:t>Park</a:t>
            </a:r>
            <a:endParaRPr lang="en-US"/>
          </a:p>
        </c:rich>
      </c:tx>
      <c:layout>
        <c:manualLayout>
          <c:xMode val="edge"/>
          <c:yMode val="edge"/>
          <c:x val="0.119092159536527"/>
          <c:y val="0.0492536503054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explosion val="6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9050">
                <a:solidFill>
                  <a:srgbClr val="FF0000"/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dLbl>
              <c:idx val="0"/>
              <c:layout>
                <c:manualLayout>
                  <c:x val="-0.0997831919082036"/>
                  <c:y val="-0.021478751827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Franklin Gothic Medium Cond" charset="0"/>
                      <a:ea typeface="Franklin Gothic Medium Cond" charset="0"/>
                      <a:cs typeface="Franklin Gothic Medium Cond" charset="0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'Economics '!$A$39:$A$44</c:f>
              <c:strCache>
                <c:ptCount val="6"/>
                <c:pt idx="0">
                  <c:v>Below $50,000</c:v>
                </c:pt>
                <c:pt idx="1">
                  <c:v>  $50,000 to $74,999</c:v>
                </c:pt>
                <c:pt idx="2">
                  <c:v>  $75,000 to $99,999</c:v>
                </c:pt>
                <c:pt idx="3">
                  <c:v>  $100,000 to $149,999</c:v>
                </c:pt>
                <c:pt idx="4">
                  <c:v>  $150,000 to $199,999</c:v>
                </c:pt>
                <c:pt idx="5">
                  <c:v>  $200,000 or more</c:v>
                </c:pt>
              </c:strCache>
            </c:strRef>
          </c:cat>
          <c:val>
            <c:numRef>
              <c:f>'Economics '!$B$39:$B$44</c:f>
              <c:numCache>
                <c:formatCode>General</c:formatCode>
                <c:ptCount val="6"/>
                <c:pt idx="0">
                  <c:v>6491.0</c:v>
                </c:pt>
                <c:pt idx="1">
                  <c:v>2054.0</c:v>
                </c:pt>
                <c:pt idx="2">
                  <c:v>1252.0</c:v>
                </c:pt>
                <c:pt idx="3">
                  <c:v>1203.0</c:v>
                </c:pt>
                <c:pt idx="4">
                  <c:v>314.0</c:v>
                </c:pt>
                <c:pt idx="5">
                  <c:v>233.0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100" b="1"/>
              <a:t>Home Owners vs Renters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'[Chart in Microsoft Office PowerPoint]Sheet1'!$B$1</c:f>
              <c:strCache>
                <c:ptCount val="1"/>
                <c:pt idx="0">
                  <c:v>Type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Lbls>
            <c:spPr>
              <a:noFill/>
              <a:ln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'[Chart in Microsoft Office PowerPoint]Sheet1'!$A$2:$A$3</c:f>
              <c:strCache>
                <c:ptCount val="2"/>
                <c:pt idx="0">
                  <c:v>Home Owner</c:v>
                </c:pt>
                <c:pt idx="1">
                  <c:v>Renter</c:v>
                </c:pt>
              </c:strCache>
            </c:strRef>
          </c:cat>
          <c:val>
            <c:numRef>
              <c:f>'[Chart in Microsoft Office PowerPoint]Sheet1'!$B$2:$B$3</c:f>
              <c:numCache>
                <c:formatCode>General</c:formatCode>
                <c:ptCount val="2"/>
                <c:pt idx="0">
                  <c:v>49.0</c:v>
                </c:pt>
                <c:pt idx="1">
                  <c:v>51.0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395877232"/>
        <c:axId val="409413120"/>
      </c:barChart>
      <c:catAx>
        <c:axId val="395877232"/>
        <c:scaling>
          <c:orientation val="minMax"/>
        </c:scaling>
        <c:delete val="0"/>
        <c:axPos val="b"/>
        <c:majorGridlines>
          <c:spPr>
            <a:ln w="12700" cap="flat" cmpd="sng" algn="ctr">
              <a:solidFill>
                <a:schemeClr val="dk1"/>
              </a:solidFill>
              <a:prstDash val="solid"/>
              <a:miter lim="800000"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defRPr>
            </a:pPr>
            <a:endParaRPr lang="en-US"/>
          </a:p>
        </c:txPr>
        <c:crossAx val="409413120"/>
        <c:crosses val="autoZero"/>
        <c:auto val="1"/>
        <c:lblAlgn val="ctr"/>
        <c:lblOffset val="100"/>
        <c:noMultiLvlLbl val="0"/>
      </c:catAx>
      <c:valAx>
        <c:axId val="40941312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39587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12700"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Capital Metro Route Ridership Analysis 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Route 37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[1]Transportation!$D$1:$O$1</c:f>
              <c:strCache>
                <c:ptCount val="12"/>
                <c:pt idx="0">
                  <c:v>Spring 2012</c:v>
                </c:pt>
                <c:pt idx="1">
                  <c:v>Summer 2012</c:v>
                </c:pt>
                <c:pt idx="2">
                  <c:v>Fall 2012</c:v>
                </c:pt>
                <c:pt idx="3">
                  <c:v>Spring 2013</c:v>
                </c:pt>
                <c:pt idx="4">
                  <c:v>Summer 2013</c:v>
                </c:pt>
                <c:pt idx="5">
                  <c:v>Fall 2013</c:v>
                </c:pt>
                <c:pt idx="6">
                  <c:v>Spring 2014</c:v>
                </c:pt>
                <c:pt idx="7">
                  <c:v>Summer 2014</c:v>
                </c:pt>
                <c:pt idx="8">
                  <c:v>Fall 2014</c:v>
                </c:pt>
                <c:pt idx="9">
                  <c:v>Spring 2015</c:v>
                </c:pt>
                <c:pt idx="10">
                  <c:v>Summer 2015</c:v>
                </c:pt>
                <c:pt idx="11">
                  <c:v>Fall 2015</c:v>
                </c:pt>
              </c:strCache>
            </c:strRef>
          </c:cat>
          <c:val>
            <c:numRef>
              <c:f>[1]Transportation!$D$2:$O$2</c:f>
              <c:numCache>
                <c:formatCode>_(* #,##0_);_(* \(#,##0\);_(* "-"??_);_(@_)</c:formatCode>
                <c:ptCount val="12"/>
                <c:pt idx="0">
                  <c:v>2739.41473036767</c:v>
                </c:pt>
                <c:pt idx="1">
                  <c:v>2691.68585858586</c:v>
                </c:pt>
                <c:pt idx="2">
                  <c:v>3013.97380952381</c:v>
                </c:pt>
                <c:pt idx="3">
                  <c:v>3076.84090909091</c:v>
                </c:pt>
                <c:pt idx="4">
                  <c:v>2814.54007936508</c:v>
                </c:pt>
                <c:pt idx="5">
                  <c:v>3041.91605534105</c:v>
                </c:pt>
                <c:pt idx="6">
                  <c:v>2880.3082437276</c:v>
                </c:pt>
                <c:pt idx="7">
                  <c:v>2643.94007936508</c:v>
                </c:pt>
                <c:pt idx="8">
                  <c:v>2937.017532467532</c:v>
                </c:pt>
                <c:pt idx="9">
                  <c:v>2544.402408</c:v>
                </c:pt>
                <c:pt idx="10">
                  <c:v>2589.402782</c:v>
                </c:pt>
                <c:pt idx="11">
                  <c:v>2672.174667</c:v>
                </c:pt>
              </c:numCache>
            </c:numRef>
          </c:val>
          <c:smooth val="0"/>
        </c:ser>
        <c:ser>
          <c:idx val="1"/>
          <c:order val="1"/>
          <c:tx>
            <c:v>Route 300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[1]Transportation!$D$1:$O$1</c:f>
              <c:strCache>
                <c:ptCount val="12"/>
                <c:pt idx="0">
                  <c:v>Spring 2012</c:v>
                </c:pt>
                <c:pt idx="1">
                  <c:v>Summer 2012</c:v>
                </c:pt>
                <c:pt idx="2">
                  <c:v>Fall 2012</c:v>
                </c:pt>
                <c:pt idx="3">
                  <c:v>Spring 2013</c:v>
                </c:pt>
                <c:pt idx="4">
                  <c:v>Summer 2013</c:v>
                </c:pt>
                <c:pt idx="5">
                  <c:v>Fall 2013</c:v>
                </c:pt>
                <c:pt idx="6">
                  <c:v>Spring 2014</c:v>
                </c:pt>
                <c:pt idx="7">
                  <c:v>Summer 2014</c:v>
                </c:pt>
                <c:pt idx="8">
                  <c:v>Fall 2014</c:v>
                </c:pt>
                <c:pt idx="9">
                  <c:v>Spring 2015</c:v>
                </c:pt>
                <c:pt idx="10">
                  <c:v>Summer 2015</c:v>
                </c:pt>
                <c:pt idx="11">
                  <c:v>Fall 2015</c:v>
                </c:pt>
              </c:strCache>
            </c:strRef>
          </c:cat>
          <c:val>
            <c:numRef>
              <c:f>[1]Transportation!$D$3:$O$3</c:f>
              <c:numCache>
                <c:formatCode>_(* #,##0_);_(* \(#,##0\);_(* "-"??_);_(@_)</c:formatCode>
                <c:ptCount val="12"/>
                <c:pt idx="0">
                  <c:v>6395.18411519853</c:v>
                </c:pt>
                <c:pt idx="1">
                  <c:v>6114.82222222222</c:v>
                </c:pt>
                <c:pt idx="2">
                  <c:v>6587.74988344988</c:v>
                </c:pt>
                <c:pt idx="3">
                  <c:v>6417.05995115995</c:v>
                </c:pt>
                <c:pt idx="4">
                  <c:v>6199.92606060606</c:v>
                </c:pt>
                <c:pt idx="5">
                  <c:v>6181.49039294039</c:v>
                </c:pt>
                <c:pt idx="6">
                  <c:v>6146.0862613264</c:v>
                </c:pt>
                <c:pt idx="7">
                  <c:v>6103.01965500486</c:v>
                </c:pt>
                <c:pt idx="8">
                  <c:v>6294.935714285713</c:v>
                </c:pt>
                <c:pt idx="9">
                  <c:v>5813.20796</c:v>
                </c:pt>
                <c:pt idx="10">
                  <c:v>5939.773653</c:v>
                </c:pt>
                <c:pt idx="11">
                  <c:v>6219.669282</c:v>
                </c:pt>
              </c:numCache>
            </c:numRef>
          </c:val>
          <c:smooth val="0"/>
        </c:ser>
        <c:ser>
          <c:idx val="2"/>
          <c:order val="2"/>
          <c:tx>
            <c:v>Route 320</c:v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[1]Transportation!$D$1:$O$1</c:f>
              <c:strCache>
                <c:ptCount val="12"/>
                <c:pt idx="0">
                  <c:v>Spring 2012</c:v>
                </c:pt>
                <c:pt idx="1">
                  <c:v>Summer 2012</c:v>
                </c:pt>
                <c:pt idx="2">
                  <c:v>Fall 2012</c:v>
                </c:pt>
                <c:pt idx="3">
                  <c:v>Spring 2013</c:v>
                </c:pt>
                <c:pt idx="4">
                  <c:v>Summer 2013</c:v>
                </c:pt>
                <c:pt idx="5">
                  <c:v>Fall 2013</c:v>
                </c:pt>
                <c:pt idx="6">
                  <c:v>Spring 2014</c:v>
                </c:pt>
                <c:pt idx="7">
                  <c:v>Summer 2014</c:v>
                </c:pt>
                <c:pt idx="8">
                  <c:v>Fall 2014</c:v>
                </c:pt>
                <c:pt idx="9">
                  <c:v>Spring 2015</c:v>
                </c:pt>
                <c:pt idx="10">
                  <c:v>Summer 2015</c:v>
                </c:pt>
                <c:pt idx="11">
                  <c:v>Fall 2015</c:v>
                </c:pt>
              </c:strCache>
            </c:strRef>
          </c:cat>
          <c:val>
            <c:numRef>
              <c:f>[1]Transportation!$D$4:$O$4</c:f>
              <c:numCache>
                <c:formatCode>_(* #,##0_);_(* \(#,##0\);_(* "-"??_);_(@_)</c:formatCode>
                <c:ptCount val="12"/>
                <c:pt idx="0">
                  <c:v>2603.81979262997</c:v>
                </c:pt>
                <c:pt idx="1">
                  <c:v>2627.0246031746</c:v>
                </c:pt>
                <c:pt idx="2">
                  <c:v>2828.65119047619</c:v>
                </c:pt>
                <c:pt idx="3">
                  <c:v>2766.13734702244</c:v>
                </c:pt>
                <c:pt idx="4">
                  <c:v>2772.696702807</c:v>
                </c:pt>
                <c:pt idx="5">
                  <c:v>2671.72313683786</c:v>
                </c:pt>
                <c:pt idx="6">
                  <c:v>2680.73801744233</c:v>
                </c:pt>
                <c:pt idx="7">
                  <c:v>2826.89400190453</c:v>
                </c:pt>
                <c:pt idx="8">
                  <c:v>2821.805602775053</c:v>
                </c:pt>
                <c:pt idx="9">
                  <c:v>2619.932441</c:v>
                </c:pt>
                <c:pt idx="10">
                  <c:v>2430.557949</c:v>
                </c:pt>
                <c:pt idx="11">
                  <c:v>2490.409004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00748448"/>
        <c:axId val="503345584"/>
      </c:lineChart>
      <c:catAx>
        <c:axId val="400748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345584"/>
        <c:crosses val="autoZero"/>
        <c:auto val="1"/>
        <c:lblAlgn val="ctr"/>
        <c:lblOffset val="100"/>
        <c:noMultiLvlLbl val="0"/>
      </c:catAx>
      <c:valAx>
        <c:axId val="503345584"/>
        <c:scaling>
          <c:orientation val="minMax"/>
          <c:max val="7000.0"/>
          <c:min val="0.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074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Workers by Industry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'Economics '!$A$53:$A$65</c:f>
              <c:strCache>
                <c:ptCount val="13"/>
                <c:pt idx="0">
                  <c:v>  Agriculture, forestry, fishing and hunting, and mining</c:v>
                </c:pt>
                <c:pt idx="1">
                  <c:v>  Construction</c:v>
                </c:pt>
                <c:pt idx="2">
                  <c:v>  Manufacturing</c:v>
                </c:pt>
                <c:pt idx="3">
                  <c:v>  Wholesale trade</c:v>
                </c:pt>
                <c:pt idx="4">
                  <c:v>  Retail trade</c:v>
                </c:pt>
                <c:pt idx="5">
                  <c:v>  Transportation and warehousing, and utilities</c:v>
                </c:pt>
                <c:pt idx="6">
                  <c:v>  Information</c:v>
                </c:pt>
                <c:pt idx="7">
                  <c:v>  Finance and insurance, and real estate and rental and leasing</c:v>
                </c:pt>
                <c:pt idx="8">
                  <c:v>  Professional, scientific, management, and administrative</c:v>
                </c:pt>
                <c:pt idx="9">
                  <c:v>  Educational services, and health care, and social assistance</c:v>
                </c:pt>
                <c:pt idx="10">
                  <c:v>  Arts, entertainment, and recreation, and accommodation, and food services</c:v>
                </c:pt>
                <c:pt idx="11">
                  <c:v>  Other services, except public administration</c:v>
                </c:pt>
                <c:pt idx="12">
                  <c:v>  Public administration</c:v>
                </c:pt>
              </c:strCache>
            </c:strRef>
          </c:cat>
          <c:val>
            <c:numRef>
              <c:f>'Economics '!$B$53:$B$65</c:f>
              <c:numCache>
                <c:formatCode>General</c:formatCode>
                <c:ptCount val="13"/>
                <c:pt idx="0">
                  <c:v>74.0</c:v>
                </c:pt>
                <c:pt idx="1">
                  <c:v>1922.0</c:v>
                </c:pt>
                <c:pt idx="2">
                  <c:v>821.0</c:v>
                </c:pt>
                <c:pt idx="3">
                  <c:v>247.0</c:v>
                </c:pt>
                <c:pt idx="4">
                  <c:v>1429.0</c:v>
                </c:pt>
                <c:pt idx="5">
                  <c:v>585.0</c:v>
                </c:pt>
                <c:pt idx="6">
                  <c:v>410.0</c:v>
                </c:pt>
                <c:pt idx="7">
                  <c:v>875.0</c:v>
                </c:pt>
                <c:pt idx="8">
                  <c:v>2114.0</c:v>
                </c:pt>
                <c:pt idx="9">
                  <c:v>3060.0</c:v>
                </c:pt>
                <c:pt idx="10">
                  <c:v>1842.0</c:v>
                </c:pt>
                <c:pt idx="11">
                  <c:v>751.0</c:v>
                </c:pt>
                <c:pt idx="12">
                  <c:v>1015.0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94271968"/>
        <c:axId val="508093632"/>
      </c:barChart>
      <c:catAx>
        <c:axId val="394271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8093632"/>
        <c:crosses val="autoZero"/>
        <c:auto val="1"/>
        <c:lblAlgn val="ctr"/>
        <c:lblOffset val="100"/>
        <c:noMultiLvlLbl val="0"/>
      </c:catAx>
      <c:valAx>
        <c:axId val="508093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71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Educational</a:t>
            </a:r>
            <a:r>
              <a:rPr lang="en-US" baseline="0"/>
              <a:t> Stats in Windsor Park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7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bubble3D val="0"/>
            <c:explosion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4"/>
            <c:bubble3D val="0"/>
            <c:explosion val="5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5"/>
            <c:bubble3D val="0"/>
            <c:explosion val="7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Franklin Gothic Medium Cond" charset="0"/>
                    <a:ea typeface="Franklin Gothic Medium Cond" charset="0"/>
                    <a:cs typeface="Franklin Gothic Medium Cond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'Economics '!$A$72:$A$77</c:f>
              <c:strCache>
                <c:ptCount val="6"/>
                <c:pt idx="0">
                  <c:v>No High School</c:v>
                </c:pt>
                <c:pt idx="1">
                  <c:v>Some High School</c:v>
                </c:pt>
                <c:pt idx="2">
                  <c:v>Some College</c:v>
                </c:pt>
                <c:pt idx="3">
                  <c:v>Associate Degree</c:v>
                </c:pt>
                <c:pt idx="4">
                  <c:v>Bachelors Degree</c:v>
                </c:pt>
                <c:pt idx="5">
                  <c:v>Graduate Degree</c:v>
                </c:pt>
              </c:strCache>
            </c:strRef>
          </c:cat>
          <c:val>
            <c:numRef>
              <c:f>'Economics '!$B$72:$B$77</c:f>
              <c:numCache>
                <c:formatCode>#,##0</c:formatCode>
                <c:ptCount val="6"/>
                <c:pt idx="0">
                  <c:v>3313.0</c:v>
                </c:pt>
                <c:pt idx="1">
                  <c:v>1722.0</c:v>
                </c:pt>
                <c:pt idx="2">
                  <c:v>3873.0</c:v>
                </c:pt>
                <c:pt idx="3" formatCode="General">
                  <c:v>494.0</c:v>
                </c:pt>
                <c:pt idx="4">
                  <c:v>3611.0</c:v>
                </c:pt>
                <c:pt idx="5">
                  <c:v>2036.0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1F9F61-CE42-E442-BC1E-77B75EE1E55C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DB440-8406-5D4A-BC1B-EADE9D0968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5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Harris Elementary</a:t>
            </a:r>
            <a:r>
              <a:rPr lang="en-US" baseline="0" dirty="0" smtClean="0"/>
              <a:t>: 4.5 miles from 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3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Population</a:t>
            </a:r>
            <a:r>
              <a:rPr lang="en-US" baseline="0" dirty="0" smtClean="0"/>
              <a:t> Spike in 2000</a:t>
            </a:r>
          </a:p>
          <a:p>
            <a:r>
              <a:rPr lang="en-US" baseline="0" dirty="0" smtClean="0"/>
              <a:t>Demographic Change: </a:t>
            </a:r>
          </a:p>
          <a:p>
            <a:r>
              <a:rPr lang="en-US" baseline="0" dirty="0" smtClean="0"/>
              <a:t>Average home listing in </a:t>
            </a:r>
            <a:r>
              <a:rPr lang="en-US" baseline="0" dirty="0" err="1" smtClean="0"/>
              <a:t>Ausitn</a:t>
            </a:r>
            <a:r>
              <a:rPr lang="en-US" baseline="0" dirty="0" smtClean="0"/>
              <a:t>: ~$500k; Windsor Park $389,400 (proximity to city)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Concentrated</a:t>
            </a:r>
            <a:r>
              <a:rPr lang="en-US" baseline="0" dirty="0" smtClean="0"/>
              <a:t> in Mueller </a:t>
            </a:r>
            <a:endParaRPr lang="en-US" dirty="0" smtClean="0"/>
          </a:p>
          <a:p>
            <a:r>
              <a:rPr lang="en-US" dirty="0" smtClean="0"/>
              <a:t>Bartholomew</a:t>
            </a:r>
            <a:r>
              <a:rPr lang="en-US" baseline="0" dirty="0" smtClean="0"/>
              <a:t> Park: .9 miles away from Harris </a:t>
            </a:r>
          </a:p>
          <a:p>
            <a:r>
              <a:rPr lang="en-US" baseline="0" dirty="0" smtClean="0"/>
              <a:t>Mueller Park: 1.9 miles away from Harris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as developed as you go north; not many stores, except for Capital Plaza and Mueller Shopping Center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32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Rapid</a:t>
            </a:r>
            <a:r>
              <a:rPr lang="en-US" baseline="0" dirty="0" smtClean="0"/>
              <a:t> change in Demographics/ decline in African Americans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1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627 Students;</a:t>
            </a:r>
            <a:r>
              <a:rPr lang="en-US" baseline="0" dirty="0" smtClean="0"/>
              <a:t> 76 Staff and Administrators; including 54Teachers.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Source: http://</a:t>
            </a:r>
            <a:r>
              <a:rPr lang="en-US" baseline="0" dirty="0" err="1" smtClean="0"/>
              <a:t>harriselem.tx.aie.schoolinsites.com</a:t>
            </a:r>
            <a:r>
              <a:rPr lang="en-US" baseline="0" dirty="0" smtClean="0"/>
              <a:t>/?</a:t>
            </a:r>
            <a:r>
              <a:rPr lang="en-US" baseline="0" dirty="0" err="1" smtClean="0"/>
              <a:t>PageName</a:t>
            </a:r>
            <a:r>
              <a:rPr lang="en-US" baseline="0" dirty="0" smtClean="0"/>
              <a:t>='Teachers’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98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3,482</a:t>
            </a:r>
            <a:r>
              <a:rPr lang="en-US" baseline="0" dirty="0" smtClean="0"/>
              <a:t> Families Incomes below $50k mark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55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3,673</a:t>
            </a:r>
            <a:r>
              <a:rPr lang="en-US" baseline="0" dirty="0" smtClean="0"/>
              <a:t> under 18 </a:t>
            </a:r>
            <a:r>
              <a:rPr lang="en-US" baseline="0" dirty="0" err="1" smtClean="0"/>
              <a:t>yrs</a:t>
            </a:r>
            <a:r>
              <a:rPr lang="en-US" baseline="0" dirty="0" smtClean="0"/>
              <a:t> of age in poverty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Education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41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Major Streets:</a:t>
            </a:r>
            <a:r>
              <a:rPr lang="en-US" baseline="0" dirty="0" smtClean="0"/>
              <a:t> Berman </a:t>
            </a:r>
            <a:r>
              <a:rPr lang="en-US" baseline="0" dirty="0" err="1" smtClean="0"/>
              <a:t>Dr</a:t>
            </a:r>
            <a:r>
              <a:rPr lang="en-US" baseline="0" dirty="0" smtClean="0"/>
              <a:t>, Cameron Rd, and 51st St</a:t>
            </a:r>
          </a:p>
          <a:p>
            <a:r>
              <a:rPr lang="en-US" baseline="0" dirty="0" smtClean="0"/>
              <a:t>Major Highways: 183 and I 35</a:t>
            </a:r>
          </a:p>
          <a:p>
            <a:r>
              <a:rPr lang="en-US" baseline="0" dirty="0" smtClean="0"/>
              <a:t>Bus Routes: 37, 300, 320</a:t>
            </a:r>
          </a:p>
          <a:p>
            <a:r>
              <a:rPr lang="en-US" dirty="0" smtClean="0"/>
              <a:t>300</a:t>
            </a:r>
            <a:r>
              <a:rPr lang="en-US" baseline="0" dirty="0" smtClean="0"/>
              <a:t> (Crosstown): Spring 2013 Averaged 6,400 during the week (3</a:t>
            </a:r>
            <a:r>
              <a:rPr lang="en-US" baseline="30000" dirty="0" smtClean="0"/>
              <a:t>rd</a:t>
            </a:r>
            <a:r>
              <a:rPr lang="en-US" baseline="0" dirty="0" smtClean="0"/>
              <a:t> most used)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7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Social</a:t>
            </a:r>
            <a:r>
              <a:rPr lang="en-US" baseline="0" dirty="0" smtClean="0"/>
              <a:t> Services Around a 3 miles zone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DB440-8406-5D4A-BC1B-EADE9D0968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77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05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09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0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77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72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5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5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F7B97-8032-A541-94C6-FA7A45C35CA7}" type="datetimeFigureOut">
              <a:rPr lang="en-US" smtClean="0"/>
              <a:t>10/23/16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73D72-5E45-FC49-A026-E4B7E42636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39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jp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chart" Target="../charts/chart6.xml"/><Relationship Id="rId6" Type="http://schemas.openxmlformats.org/officeDocument/2006/relationships/chart" Target="../charts/chart7.xml"/><Relationship Id="rId7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ps.google.com/" TargetMode="External"/><Relationship Id="rId4" Type="http://schemas.openxmlformats.org/officeDocument/2006/relationships/hyperlink" Target="http://housingworksaustin.org/wp-content/uploads/2014/12/2014-District-Analyses.pdf" TargetMode="External"/><Relationship Id="rId5" Type="http://schemas.openxmlformats.org/officeDocument/2006/relationships/hyperlink" Target="http://www.austintexas.gov//page/demographic-data" TargetMode="External"/><Relationship Id="rId6" Type="http://schemas.openxmlformats.org/officeDocument/2006/relationships/hyperlink" Target="http://www.towncharts.com/Texas/Demographics/78723-Zipcode-TX-Demographics-data.html" TargetMode="External"/><Relationship Id="rId7" Type="http://schemas.openxmlformats.org/officeDocument/2006/relationships/hyperlink" Target="http://livingwage.mit.edu/counties/48015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city-data.com/neighborhood/Windsor-Park-Austin-TX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png"/><Relationship Id="rId8" Type="http://schemas.openxmlformats.org/officeDocument/2006/relationships/image" Target="../media/image14.jpg"/><Relationship Id="rId9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latin typeface="Franklin Gothic Medium Cond" charset="0"/>
                <a:ea typeface="Franklin Gothic Medium Cond" charset="0"/>
                <a:cs typeface="Franklin Gothic Medium Cond" charset="0"/>
              </a:rPr>
              <a:t>Thomas G. Harris Elementary </a:t>
            </a:r>
            <a:endParaRPr lang="en-US" b="1" dirty="0"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latin typeface="Franklin Gothic Medium Cond" charset="0"/>
                <a:ea typeface="Franklin Gothic Medium Cond" charset="0"/>
                <a:cs typeface="Franklin Gothic Medium Cond" charset="0"/>
              </a:rPr>
              <a:t>Jesse </a:t>
            </a:r>
            <a:r>
              <a:rPr lang="en-US" b="1" dirty="0" smtClean="0">
                <a:latin typeface="Franklin Gothic Medium Cond" charset="0"/>
                <a:ea typeface="Franklin Gothic Medium Cond" charset="0"/>
                <a:cs typeface="Franklin Gothic Medium Cond" charset="0"/>
              </a:rPr>
              <a:t>Mondragon</a:t>
            </a:r>
            <a:endParaRPr lang="en-US" b="1" dirty="0"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80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7131" y="-48146"/>
            <a:ext cx="47527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Fast Stats: Windsor Park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463245"/>
              </p:ext>
            </p:extLst>
          </p:nvPr>
        </p:nvGraphicFramePr>
        <p:xfrm>
          <a:off x="318483" y="925965"/>
          <a:ext cx="4721226" cy="2836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4463245"/>
              </p:ext>
            </p:extLst>
          </p:nvPr>
        </p:nvGraphicFramePr>
        <p:xfrm>
          <a:off x="5202341" y="1124435"/>
          <a:ext cx="2690464" cy="243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tangle 7"/>
          <p:cNvSpPr/>
          <p:nvPr/>
        </p:nvSpPr>
        <p:spPr>
          <a:xfrm>
            <a:off x="216386" y="4028528"/>
            <a:ext cx="3597460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Median  Household Income: </a:t>
            </a:r>
            <a:r>
              <a:rPr lang="en-US" sz="24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$42,939</a:t>
            </a:r>
            <a:endParaRPr lang="en-US" sz="2000" b="1" dirty="0" smtClean="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b="1" dirty="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621688" y="4489766"/>
            <a:ext cx="6130193" cy="2147152"/>
            <a:chOff x="187810" y="4202776"/>
            <a:chExt cx="6130193" cy="2147152"/>
          </a:xfrm>
        </p:grpSpPr>
        <p:sp>
          <p:nvSpPr>
            <p:cNvPr id="9" name="Rectangle 8"/>
            <p:cNvSpPr/>
            <p:nvPr/>
          </p:nvSpPr>
          <p:spPr>
            <a:xfrm>
              <a:off x="202098" y="4202776"/>
              <a:ext cx="480779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2,370</a:t>
              </a:r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 Households with Social Security Assistance </a:t>
              </a:r>
              <a:r>
                <a:rPr lang="en-US" b="1" baseline="30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[4]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2681" y="4664441"/>
              <a:ext cx="455246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3,036</a:t>
              </a:r>
              <a:r>
                <a:rPr lang="en-US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 </a:t>
              </a: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Households with </a:t>
              </a:r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Cash Public Assistance </a:t>
              </a:r>
              <a:r>
                <a:rPr lang="en-US" b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[4]</a:t>
              </a:r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 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02098" y="5084849"/>
              <a:ext cx="61159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2,571</a:t>
              </a:r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 </a:t>
              </a:r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Households with </a:t>
              </a:r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Food Stamp Benefits in the last 12 months</a:t>
              </a:r>
              <a:r>
                <a:rPr lang="en-US" b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 [4]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02098" y="5502043"/>
              <a:ext cx="403751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1,516</a:t>
              </a:r>
              <a:r>
                <a:rPr lang="en-US" sz="2400" b="1" dirty="0" smtClean="0">
                  <a:solidFill>
                    <a:srgbClr val="FF0000"/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 </a:t>
              </a:r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Civilians registered as unemployed </a:t>
              </a:r>
              <a:r>
                <a:rPr lang="en-US" b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[4]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7810" y="5888263"/>
              <a:ext cx="408810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8,837</a:t>
              </a:r>
              <a:r>
                <a:rPr lang="en-US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 Identified as Under the Poverty Line</a:t>
              </a:r>
              <a:r>
                <a:rPr lang="en-US" b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ranklin Gothic Medium Cond" charset="0"/>
                  <a:ea typeface="Franklin Gothic Medium Cond" charset="0"/>
                  <a:cs typeface="Franklin Gothic Medium Cond" charset="0"/>
                </a:rPr>
                <a:t> [4]</a:t>
              </a:r>
              <a:endPara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>
            <a:off x="1400175" y="4504055"/>
            <a:ext cx="600653" cy="27197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2536" y="4781054"/>
            <a:ext cx="2455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Average Household Size: </a:t>
            </a:r>
            <a:r>
              <a:rPr lang="en-US" sz="2400" b="1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3</a:t>
            </a:r>
            <a:endParaRPr lang="en-US" sz="2000" b="1" dirty="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6386" y="5534998"/>
            <a:ext cx="3419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2 Parents, 1 Child:       </a:t>
            </a:r>
            <a:r>
              <a:rPr lang="en-US" sz="24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$47,556 </a:t>
            </a:r>
            <a:r>
              <a:rPr lang="en-US" sz="24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[6]</a:t>
            </a:r>
            <a:endParaRPr lang="en-US" sz="2000" b="1" baseline="30000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1400173" y="5256043"/>
            <a:ext cx="600653" cy="271979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02098" y="5848935"/>
            <a:ext cx="3330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2 Parents, 2 Children: </a:t>
            </a:r>
            <a:r>
              <a:rPr lang="en-US" sz="24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$55,370 </a:t>
            </a:r>
            <a:r>
              <a:rPr lang="en-US" sz="2000" b="1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[6]</a:t>
            </a:r>
            <a:endParaRPr lang="en-US" sz="2000" b="1" dirty="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2098" y="6175253"/>
            <a:ext cx="3341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2 Parents, 2 Children: </a:t>
            </a:r>
            <a:r>
              <a:rPr lang="en-US" sz="24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$65,233 </a:t>
            </a:r>
            <a:r>
              <a:rPr lang="en-US" sz="2000" b="1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[6]</a:t>
            </a:r>
            <a:endParaRPr lang="en-US" sz="2000" b="1" dirty="0">
              <a:solidFill>
                <a:srgbClr val="FF0000"/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189024" y="2636064"/>
            <a:ext cx="2557110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Professions:</a:t>
            </a: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Education</a:t>
            </a: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Business/Management </a:t>
            </a: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Construction</a:t>
            </a: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Retail</a:t>
            </a: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Food Services</a:t>
            </a: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Technology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189024" y="786802"/>
            <a:ext cx="3459922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Education Stats: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000" b="1" u="sng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[Austin]</a:t>
            </a: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No High School: 3,313(22%) </a:t>
            </a:r>
            <a:r>
              <a:rPr lang="en-US" sz="16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[9%]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Some High School: 1,722(11%)</a:t>
            </a:r>
            <a:r>
              <a:rPr lang="en-US" sz="16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[8%]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Some College: 3,873(26%)</a:t>
            </a:r>
            <a:r>
              <a:rPr lang="en-US" sz="16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[23%]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Assoc. Degree: 494(3%)</a:t>
            </a:r>
            <a:r>
              <a:rPr lang="en-US" sz="16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[7%]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Bachelor’s Degree: 3,611(24%)</a:t>
            </a:r>
            <a:r>
              <a:rPr lang="en-US" sz="16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[34%]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pPr marL="457200" indent="-457200">
              <a:buAutoNum type="arabicParenR"/>
            </a:pP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Graduate Degree: 2,036 (14%)</a:t>
            </a:r>
            <a:r>
              <a:rPr lang="en-US" sz="16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[20%]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35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985" y="121283"/>
            <a:ext cx="74583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The Community</a:t>
            </a:r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: Transportation 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8799" y="741695"/>
            <a:ext cx="304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Windsor Park Community 78723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9" y="1422620"/>
            <a:ext cx="2797960" cy="22476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39" y="3934775"/>
            <a:ext cx="2844800" cy="21933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03" y="3934774"/>
            <a:ext cx="3277828" cy="2193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030" y="1422621"/>
            <a:ext cx="3242701" cy="2247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162" y="1422620"/>
            <a:ext cx="4247708" cy="1591146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2061"/>
              </p:ext>
            </p:extLst>
          </p:nvPr>
        </p:nvGraphicFramePr>
        <p:xfrm>
          <a:off x="6873195" y="3228128"/>
          <a:ext cx="4329675" cy="29000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55904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985" y="121283"/>
            <a:ext cx="73416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The Community: </a:t>
            </a:r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Social Services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8799" y="741695"/>
            <a:ext cx="304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Windsor Park Community 78723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483798" y="1572692"/>
            <a:ext cx="9629662" cy="5136512"/>
            <a:chOff x="369373" y="1449514"/>
            <a:chExt cx="9629662" cy="513651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73" y="1464193"/>
              <a:ext cx="3571683" cy="159110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066" y="4291210"/>
              <a:ext cx="1943100" cy="19431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582" y="5125526"/>
              <a:ext cx="2501900" cy="14605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066" y="2782521"/>
              <a:ext cx="2005969" cy="99717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738" y="5125526"/>
              <a:ext cx="1815160" cy="117076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73" y="5125526"/>
              <a:ext cx="2095500" cy="110878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514" y="1449514"/>
              <a:ext cx="3603968" cy="160578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514" y="3181251"/>
              <a:ext cx="3603968" cy="16057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374" y="3181251"/>
              <a:ext cx="3571682" cy="1605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4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8" y="647279"/>
            <a:ext cx="5599113" cy="2317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3"/>
          <a:stretch/>
        </p:blipFill>
        <p:spPr>
          <a:xfrm>
            <a:off x="5079327" y="3438843"/>
            <a:ext cx="4103686" cy="273413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44662" y="229695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75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Average Home Listings </a:t>
            </a:r>
            <a:endParaRPr lang="en-US" sz="2400" b="1" dirty="0">
              <a:solidFill>
                <a:schemeClr val="accent5">
                  <a:lumMod val="75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870758"/>
              </p:ext>
            </p:extLst>
          </p:nvPr>
        </p:nvGraphicFramePr>
        <p:xfrm>
          <a:off x="6467476" y="197559"/>
          <a:ext cx="5422000" cy="2850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151788"/>
              </p:ext>
            </p:extLst>
          </p:nvPr>
        </p:nvGraphicFramePr>
        <p:xfrm>
          <a:off x="8368520" y="3438844"/>
          <a:ext cx="3520956" cy="2734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3438843"/>
            <a:ext cx="4977727" cy="273413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471737" y="3686175"/>
            <a:ext cx="0" cy="212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9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54210" y="464457"/>
            <a:ext cx="1119051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Sources: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/>
            </a:r>
            <a:b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</a:b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  <a:hlinkClick r:id="rId2"/>
              </a:rPr>
              <a:t>http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  <a:hlinkClick r:id="rId2"/>
              </a:rPr>
              <a:t>://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  <a:hlinkClick r:id="rId2"/>
              </a:rPr>
              <a:t>www.city-data.com/neighborhood/Windsor-Park-Austin-TX.html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://maps.google.com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>
              <a:hlinkClick r:id="rId4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housingworksaustin.org/wp-content/uploads/2014/12/2014-District-Analyses.pdf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http://www.austintexas.gov//</a:t>
            </a:r>
            <a:r>
              <a:rPr lang="en-US" dirty="0" smtClean="0">
                <a:hlinkClick r:id="rId5"/>
              </a:rPr>
              <a:t>page/demographic-data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www.towncharts.com/Texas/Demographics/78723-Zipcode-TX-Demographics-data.html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7"/>
              </a:rPr>
              <a:t>http://</a:t>
            </a:r>
            <a:r>
              <a:rPr lang="en-US" dirty="0" smtClean="0">
                <a:hlinkClick r:id="rId7"/>
              </a:rPr>
              <a:t>livingwage.mit.edu/counties/48015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3044" y="5638209"/>
            <a:ext cx="6862763" cy="7778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1711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Wheless Ln</a:t>
            </a:r>
            <a:r>
              <a:rPr lang="fi-FI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, 78723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76550" y="5920409"/>
            <a:ext cx="3476170" cy="4275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Pre Kinder – 5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th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Grade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44" y="3374194"/>
            <a:ext cx="4064121" cy="2291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36" y="859810"/>
            <a:ext cx="4062846" cy="23256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36" y="3374194"/>
            <a:ext cx="4056573" cy="2319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996" y="290430"/>
            <a:ext cx="3014205" cy="30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80" y="1386835"/>
            <a:ext cx="10081415" cy="47955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2047" y="0"/>
            <a:ext cx="4556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School Boundaries </a:t>
            </a:r>
          </a:p>
          <a:p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" r="5041"/>
          <a:stretch/>
        </p:blipFill>
        <p:spPr>
          <a:xfrm>
            <a:off x="428598" y="1728893"/>
            <a:ext cx="5672399" cy="38692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28598" y="0"/>
            <a:ext cx="6580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Google Maps: Satellite View 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928" y="1728893"/>
            <a:ext cx="5140055" cy="386920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699709" y="4581556"/>
            <a:ext cx="817970" cy="8179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562" y="4889500"/>
            <a:ext cx="678678" cy="341375"/>
          </a:xfrm>
          <a:prstGeom prst="rect">
            <a:avLst/>
          </a:prstGeom>
        </p:spPr>
      </p:pic>
      <p:sp>
        <p:nvSpPr>
          <p:cNvPr id="6" name="5-Point Star 5"/>
          <p:cNvSpPr/>
          <p:nvPr/>
        </p:nvSpPr>
        <p:spPr>
          <a:xfrm>
            <a:off x="8956155" y="3333296"/>
            <a:ext cx="355600" cy="3302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985" y="121283"/>
            <a:ext cx="67737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The Community: </a:t>
            </a:r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Recreational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8799" y="741695"/>
            <a:ext cx="304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Windsor Park Community 78723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468929" y="1244599"/>
            <a:ext cx="9117687" cy="4733812"/>
            <a:chOff x="468799" y="1244599"/>
            <a:chExt cx="9117687" cy="473381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049" y="3978162"/>
              <a:ext cx="3369437" cy="200024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050" y="1244599"/>
              <a:ext cx="3369436" cy="252707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929" y="3174999"/>
              <a:ext cx="2352245" cy="13081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873" y="4568824"/>
              <a:ext cx="2353301" cy="140958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3176" y="1282698"/>
              <a:ext cx="2316998" cy="175260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9" y="3657598"/>
              <a:ext cx="2857501" cy="232081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99" y="1244599"/>
              <a:ext cx="2857501" cy="23241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7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985" y="121283"/>
            <a:ext cx="64669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The Community: Businesses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8799" y="741695"/>
            <a:ext cx="304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Windsor Park Community 78723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55"/>
          <a:stretch/>
        </p:blipFill>
        <p:spPr>
          <a:xfrm>
            <a:off x="406401" y="1208316"/>
            <a:ext cx="3759200" cy="11045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55113"/>
          <a:stretch/>
        </p:blipFill>
        <p:spPr>
          <a:xfrm>
            <a:off x="468799" y="2322723"/>
            <a:ext cx="2878938" cy="401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9" t="-3161" r="3047" b="46609"/>
          <a:stretch/>
        </p:blipFill>
        <p:spPr>
          <a:xfrm>
            <a:off x="393071" y="4153354"/>
            <a:ext cx="3030395" cy="588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2732732"/>
            <a:ext cx="3759200" cy="1579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68" y="1208316"/>
            <a:ext cx="2979882" cy="11144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" b="20647"/>
          <a:stretch/>
        </p:blipFill>
        <p:spPr>
          <a:xfrm>
            <a:off x="4253513" y="2327317"/>
            <a:ext cx="3037938" cy="3990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41" y="1208316"/>
            <a:ext cx="2374900" cy="11144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68" y="2724367"/>
            <a:ext cx="2881814" cy="15726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69"/>
          <a:stretch/>
        </p:blipFill>
        <p:spPr>
          <a:xfrm>
            <a:off x="433465" y="5915162"/>
            <a:ext cx="3792270" cy="6093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9" y="4773784"/>
            <a:ext cx="3696802" cy="12270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68" y="4312029"/>
            <a:ext cx="2881814" cy="481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941" y="2339032"/>
            <a:ext cx="2374900" cy="3937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t="-11753" r="-567" b="-27795"/>
          <a:stretch/>
        </p:blipFill>
        <p:spPr>
          <a:xfrm>
            <a:off x="4311568" y="5858722"/>
            <a:ext cx="3872312" cy="8313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568" y="4793605"/>
            <a:ext cx="4420952" cy="121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985" y="0"/>
            <a:ext cx="53304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The Community: Living </a:t>
            </a:r>
            <a:endParaRPr lang="en-US" sz="48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157186" y="1245580"/>
            <a:ext cx="4762782" cy="5351019"/>
            <a:chOff x="385760" y="1413005"/>
            <a:chExt cx="4762782" cy="535101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541" y="4574343"/>
              <a:ext cx="2041601" cy="111717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138" b="1789"/>
            <a:stretch/>
          </p:blipFill>
          <p:spPr>
            <a:xfrm>
              <a:off x="3106941" y="5807234"/>
              <a:ext cx="2041601" cy="93902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957" b="-2178"/>
            <a:stretch/>
          </p:blipFill>
          <p:spPr>
            <a:xfrm>
              <a:off x="401799" y="5807234"/>
              <a:ext cx="2495734" cy="95679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99" y="1413005"/>
              <a:ext cx="2360025" cy="85255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719" y="3504105"/>
              <a:ext cx="2068423" cy="95451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719" y="2316057"/>
              <a:ext cx="2068423" cy="107431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4719" y="1413005"/>
              <a:ext cx="2068423" cy="8378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27" y="2316057"/>
              <a:ext cx="2521133" cy="107431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760" y="4592832"/>
              <a:ext cx="2511773" cy="109868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99" y="3487019"/>
              <a:ext cx="2495734" cy="1006965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489889" y="631730"/>
            <a:ext cx="3044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Windsor Park Community 78723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9984" y="1023128"/>
            <a:ext cx="68534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 smtClean="0">
                <a:solidFill>
                  <a:srgbClr val="FFC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2013 Statistics: </a:t>
            </a:r>
            <a:r>
              <a:rPr lang="en-US" sz="2800" b="1" dirty="0" smtClean="0">
                <a:solidFill>
                  <a:srgbClr val="FFC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(Austin)</a:t>
            </a:r>
            <a:endParaRPr lang="en-US" sz="2000" b="1" u="sng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r>
              <a:rPr lang="en-US" sz="20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10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Apartment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Complexes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[1]</a:t>
            </a:r>
            <a:r>
              <a:rPr lang="en-US" sz="2000" b="1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	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	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Median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Age: </a:t>
            </a:r>
            <a:r>
              <a:rPr lang="en-US" sz="20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32.1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[5]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endParaRPr lang="en-US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Population:  </a:t>
            </a:r>
            <a:r>
              <a:rPr lang="en-US" sz="20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~31,234 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[4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]		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Average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Listing Price: </a:t>
            </a:r>
            <a:r>
              <a:rPr lang="en-US" sz="20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$389,400</a:t>
            </a:r>
            <a:endParaRPr lang="en-US" sz="2000" b="1" baseline="30000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r>
              <a:rPr lang="en-US" sz="20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Median Rent: </a:t>
            </a:r>
            <a:r>
              <a:rPr lang="en-US" sz="2000" b="1" u="sng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$791 </a:t>
            </a:r>
            <a:r>
              <a:rPr lang="en-US" sz="20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($863)</a:t>
            </a:r>
            <a:r>
              <a:rPr lang="en-US" sz="2000" b="1" u="sng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1]</a:t>
            </a:r>
          </a:p>
          <a:p>
            <a:r>
              <a:rPr lang="en-US" sz="20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Pop. Below Poverty: </a:t>
            </a:r>
            <a:r>
              <a:rPr lang="en-US" sz="2000" b="1" u="sng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26.4% </a:t>
            </a:r>
            <a:r>
              <a:rPr lang="en-US" sz="2000" b="1" u="sng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(17.8%)</a:t>
            </a:r>
            <a:r>
              <a:rPr lang="en-US" sz="2000" b="1" u="sng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1]</a:t>
            </a:r>
          </a:p>
          <a:p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Holds </a:t>
            </a:r>
            <a:r>
              <a:rPr lang="en-US" sz="2000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9.2%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City’s Homeless Population</a:t>
            </a:r>
            <a:r>
              <a:rPr lang="en-US" sz="2000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[3]</a:t>
            </a:r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0932930"/>
              </p:ext>
            </p:extLst>
          </p:nvPr>
        </p:nvGraphicFramePr>
        <p:xfrm>
          <a:off x="189985" y="3222943"/>
          <a:ext cx="6358733" cy="3391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183236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55" y="1423456"/>
            <a:ext cx="4775200" cy="3568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84" y="5275287"/>
            <a:ext cx="2057400" cy="673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095" y="430279"/>
            <a:ext cx="2452700" cy="61029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017" y="228146"/>
            <a:ext cx="56433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Harris </a:t>
            </a:r>
            <a:r>
              <a:rPr lang="en-US" sz="4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Elementary: Stats</a:t>
            </a:r>
            <a:endParaRPr lang="en-US" sz="4800" dirty="0" smtClean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endParaRPr lang="en-US" sz="4800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68" y="1065386"/>
            <a:ext cx="4188190" cy="42848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2771" y="5350227"/>
            <a:ext cx="370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Principal: Monica Martinez</a:t>
            </a:r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8337" y="-99631"/>
            <a:ext cx="53304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The Community: Living </a:t>
            </a:r>
          </a:p>
        </p:txBody>
      </p:sp>
      <p:sp>
        <p:nvSpPr>
          <p:cNvPr id="3" name="Rectangle 2"/>
          <p:cNvSpPr/>
          <p:nvPr/>
        </p:nvSpPr>
        <p:spPr>
          <a:xfrm>
            <a:off x="706133" y="482484"/>
            <a:ext cx="297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Windsor Park Community 78723 </a:t>
            </a:r>
          </a:p>
        </p:txBody>
      </p:sp>
      <p:sp>
        <p:nvSpPr>
          <p:cNvPr id="4" name="Rectangle 3"/>
          <p:cNvSpPr/>
          <p:nvPr/>
        </p:nvSpPr>
        <p:spPr>
          <a:xfrm>
            <a:off x="288337" y="771930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>
                <a:solidFill>
                  <a:srgbClr val="FFC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2013 Statistics: </a:t>
            </a:r>
            <a:r>
              <a:rPr lang="en-US" sz="2400" b="1" dirty="0">
                <a:solidFill>
                  <a:srgbClr val="FFC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(Austin)</a:t>
            </a:r>
            <a:endParaRPr lang="en-US" b="1" u="sng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Homes: </a:t>
            </a:r>
            <a:r>
              <a:rPr lang="en-US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6927 </a:t>
            </a:r>
            <a:r>
              <a:rPr lang="en-US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</a:t>
            </a:r>
            <a:r>
              <a:rPr lang="en-US" b="1" baseline="30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1</a:t>
            </a:r>
            <a:r>
              <a:rPr lang="en-US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]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Median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Family Income: </a:t>
            </a:r>
            <a:r>
              <a:rPr lang="en-US" b="1" dirty="0" smtClean="0">
                <a:solidFill>
                  <a:srgbClr val="FF0000"/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$41, 207 </a:t>
            </a:r>
            <a:r>
              <a:rPr lang="en-US" b="1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[3] </a:t>
            </a:r>
            <a:endParaRPr lang="en-US" b="1" baseline="30000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087311"/>
              </p:ext>
            </p:extLst>
          </p:nvPr>
        </p:nvGraphicFramePr>
        <p:xfrm>
          <a:off x="5423470" y="741642"/>
          <a:ext cx="6480165" cy="3677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42" r="10489" b="48041"/>
          <a:stretch/>
        </p:blipFill>
        <p:spPr>
          <a:xfrm>
            <a:off x="7915630" y="5185844"/>
            <a:ext cx="2870405" cy="1394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78" b="27210"/>
          <a:stretch/>
        </p:blipFill>
        <p:spPr>
          <a:xfrm>
            <a:off x="5543425" y="5185844"/>
            <a:ext cx="2227597" cy="1390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60" b="19376"/>
          <a:stretch/>
        </p:blipFill>
        <p:spPr>
          <a:xfrm>
            <a:off x="373131" y="3758869"/>
            <a:ext cx="2483758" cy="1310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4" y="5185844"/>
            <a:ext cx="2483758" cy="13902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506" y="5185844"/>
            <a:ext cx="2465964" cy="139027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058775"/>
              </p:ext>
            </p:extLst>
          </p:nvPr>
        </p:nvGraphicFramePr>
        <p:xfrm>
          <a:off x="382465" y="2081661"/>
          <a:ext cx="3299163" cy="140870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12718"/>
                <a:gridCol w="1586445"/>
              </a:tblGrid>
              <a:tr h="28637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  Less than $10,000</a:t>
                      </a:r>
                      <a:endParaRPr lang="en-US" sz="13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3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584</a:t>
                      </a:r>
                      <a:endParaRPr lang="ru-RU" sz="13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</a:tr>
              <a:tr h="309198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  $10,000 to $14,999</a:t>
                      </a:r>
                      <a:endParaRPr lang="en-US" sz="13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3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422</a:t>
                      </a:r>
                      <a:endParaRPr lang="is-IS" sz="13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</a:tr>
              <a:tr h="285574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  $15,000 to $24,999</a:t>
                      </a:r>
                      <a:endParaRPr lang="en-US" sz="13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3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787</a:t>
                      </a:r>
                      <a:endParaRPr lang="fi-FI" sz="13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</a:tr>
              <a:tr h="2778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  $25,000 to $34,999</a:t>
                      </a:r>
                      <a:endParaRPr lang="en-US" sz="13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897</a:t>
                      </a:r>
                      <a:endParaRPr lang="cs-CZ" sz="13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</a:tr>
              <a:tr h="24968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  $35,000 to $49,999</a:t>
                      </a:r>
                      <a:endParaRPr lang="en-US" sz="13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30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Franklin Gothic Medium Cond" charset="0"/>
                          <a:ea typeface="Franklin Gothic Medium Cond" charset="0"/>
                          <a:cs typeface="Franklin Gothic Medium Cond" charset="0"/>
                        </a:rPr>
                        <a:t>792</a:t>
                      </a:r>
                      <a:endParaRPr lang="fi-FI" sz="1300" b="0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Franklin Gothic Medium Cond" charset="0"/>
                        <a:ea typeface="Franklin Gothic Medium Cond" charset="0"/>
                        <a:cs typeface="Franklin Gothic Medium Cond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642063" y="1768149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[4]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825" y="3758869"/>
            <a:ext cx="2430645" cy="13107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6184" y="1736664"/>
            <a:ext cx="223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Medium Cond" charset="0"/>
                <a:ea typeface="Franklin Gothic Medium Cond" charset="0"/>
                <a:cs typeface="Franklin Gothic Medium Cond" charset="0"/>
              </a:rPr>
              <a:t>Median Family Incomes: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Franklin Gothic Medium Cond" charset="0"/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1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536</Words>
  <Application>Microsoft Macintosh PowerPoint</Application>
  <PresentationFormat>Widescreen</PresentationFormat>
  <Paragraphs>124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Calibri Light</vt:lpstr>
      <vt:lpstr>Franklin Gothic Medium Cond</vt:lpstr>
      <vt:lpstr>Arial</vt:lpstr>
      <vt:lpstr>Office Theme</vt:lpstr>
      <vt:lpstr>Thomas G. Harris Elementary </vt:lpstr>
      <vt:lpstr>1711 Wheless Ln, 78723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Mondragon</dc:creator>
  <cp:lastModifiedBy>Jesse Mondragon</cp:lastModifiedBy>
  <cp:revision>104</cp:revision>
  <dcterms:created xsi:type="dcterms:W3CDTF">2016-10-20T02:14:30Z</dcterms:created>
  <dcterms:modified xsi:type="dcterms:W3CDTF">2016-10-24T05:07:57Z</dcterms:modified>
</cp:coreProperties>
</file>